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2"/>
  </p:notesMasterIdLst>
  <p:sldIdLst>
    <p:sldId id="361" r:id="rId2"/>
    <p:sldId id="363" r:id="rId3"/>
    <p:sldId id="364" r:id="rId4"/>
    <p:sldId id="365" r:id="rId5"/>
    <p:sldId id="366" r:id="rId6"/>
    <p:sldId id="367" r:id="rId7"/>
    <p:sldId id="368" r:id="rId8"/>
    <p:sldId id="369" r:id="rId9"/>
    <p:sldId id="371" r:id="rId10"/>
    <p:sldId id="370" r:id="rId11"/>
  </p:sldIdLst>
  <p:sldSz cx="12192000" cy="6858000"/>
  <p:notesSz cx="6858000" cy="91440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Montserrat" panose="020B0604020202020204" charset="-52"/>
      <p:regular r:id="rId17"/>
      <p:bold r:id="rId18"/>
      <p:italic r:id="rId19"/>
      <p:boldItalic r:id="rId20"/>
    </p:embeddedFont>
    <p:embeddedFont>
      <p:font typeface="Calibri Light" panose="020F0302020204030204" pitchFamily="34" charset="0"/>
      <p:regular r:id="rId21"/>
      <p:italic r:id="rId22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8F92C73A-E342-4B51-B0F2-F54F23053575}">
          <p14:sldIdLst>
            <p14:sldId id="361"/>
            <p14:sldId id="363"/>
            <p14:sldId id="364"/>
            <p14:sldId id="365"/>
            <p14:sldId id="366"/>
            <p14:sldId id="367"/>
            <p14:sldId id="368"/>
            <p14:sldId id="369"/>
            <p14:sldId id="371"/>
            <p14:sldId id="37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73" userDrawn="1">
          <p15:clr>
            <a:srgbClr val="A4A3A4"/>
          </p15:clr>
        </p15:guide>
        <p15:guide id="2" pos="38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E2EED"/>
    <a:srgbClr val="00FF99"/>
    <a:srgbClr val="F00037"/>
    <a:srgbClr val="0663EA"/>
    <a:srgbClr val="35F5FF"/>
    <a:srgbClr val="0096FF"/>
    <a:srgbClr val="003BB5"/>
    <a:srgbClr val="8134E1"/>
    <a:srgbClr val="1D3B7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296" autoAdjust="0"/>
    <p:restoredTop sz="94660"/>
  </p:normalViewPr>
  <p:slideViewPr>
    <p:cSldViewPr snapToGrid="0" showGuides="1">
      <p:cViewPr>
        <p:scale>
          <a:sx n="75" d="100"/>
          <a:sy n="75" d="100"/>
        </p:scale>
        <p:origin x="2280" y="960"/>
      </p:cViewPr>
      <p:guideLst>
        <p:guide orient="horz" pos="2173"/>
        <p:guide pos="38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C83636-381C-4A2A-B5E1-E27F51E7474B}" type="datetimeFigureOut">
              <a:rPr lang="ru-RU" smtClean="0"/>
              <a:pPr/>
              <a:t>22.01.2025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19460A-985A-412F-868F-A7E605B4FC3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354022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" name="Google Shape;98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9" name="Google Shape;99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ru-RU"/>
              <a:t>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656918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" name="Google Shape;98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9" name="Google Shape;99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ru-RU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657843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" name="Google Shape;98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9" name="Google Shape;99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ru-RU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402747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" name="Google Shape;98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9" name="Google Shape;99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ru-RU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295168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" name="Google Shape;98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9" name="Google Shape;99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ru-RU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983220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" name="Google Shape;98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9" name="Google Shape;99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ru-RU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543291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" name="Google Shape;98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9" name="Google Shape;99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ru-RU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333397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" name="Google Shape;98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9" name="Google Shape;99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ru-RU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295840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" name="Google Shape;98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9" name="Google Shape;99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ru-RU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693947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ABCEA6-0A76-435B-920D-F57ACEB628F2}" type="datetimeFigureOut">
              <a:rPr lang="ru-RU" smtClean="0"/>
              <a:pPr/>
              <a:t>22.01.2025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65810-A4AD-43BA-9A27-9C25643229BB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ABCEA6-0A76-435B-920D-F57ACEB628F2}" type="datetimeFigureOut">
              <a:rPr lang="ru-RU" smtClean="0"/>
              <a:pPr/>
              <a:t>22.01.2025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65810-A4AD-43BA-9A27-9C25643229BB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ABCEA6-0A76-435B-920D-F57ACEB628F2}" type="datetimeFigureOut">
              <a:rPr lang="ru-RU" smtClean="0"/>
              <a:pPr/>
              <a:t>22.01.2025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65810-A4AD-43BA-9A27-9C25643229BB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ABCEA6-0A76-435B-920D-F57ACEB628F2}" type="datetimeFigureOut">
              <a:rPr lang="ru-RU" smtClean="0"/>
              <a:pPr/>
              <a:t>22.01.2025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65810-A4AD-43BA-9A27-9C25643229BB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ABCEA6-0A76-435B-920D-F57ACEB628F2}" type="datetimeFigureOut">
              <a:rPr lang="ru-RU" smtClean="0"/>
              <a:pPr/>
              <a:t>22.01.2025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65810-A4AD-43BA-9A27-9C25643229BB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ABCEA6-0A76-435B-920D-F57ACEB628F2}" type="datetimeFigureOut">
              <a:rPr lang="ru-RU" smtClean="0"/>
              <a:pPr/>
              <a:t>22.01.2025</a:t>
            </a:fld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65810-A4AD-43BA-9A27-9C25643229BB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ABCEA6-0A76-435B-920D-F57ACEB628F2}" type="datetimeFigureOut">
              <a:rPr lang="ru-RU" smtClean="0"/>
              <a:pPr/>
              <a:t>22.01.2025</a:t>
            </a:fld>
            <a:endParaRPr lang="ru-RU" dirty="0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65810-A4AD-43BA-9A27-9C25643229BB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ABCEA6-0A76-435B-920D-F57ACEB628F2}" type="datetimeFigureOut">
              <a:rPr lang="ru-RU" smtClean="0"/>
              <a:pPr/>
              <a:t>22.01.2025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65810-A4AD-43BA-9A27-9C25643229BB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ABCEA6-0A76-435B-920D-F57ACEB628F2}" type="datetimeFigureOut">
              <a:rPr lang="ru-RU" smtClean="0"/>
              <a:pPr/>
              <a:t>22.01.2025</a:t>
            </a:fld>
            <a:endParaRPr lang="ru-RU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65810-A4AD-43BA-9A27-9C25643229BB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ABCEA6-0A76-435B-920D-F57ACEB628F2}" type="datetimeFigureOut">
              <a:rPr lang="ru-RU" smtClean="0"/>
              <a:pPr/>
              <a:t>22.01.2025</a:t>
            </a:fld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65810-A4AD-43BA-9A27-9C25643229BB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ABCEA6-0A76-435B-920D-F57ACEB628F2}" type="datetimeFigureOut">
              <a:rPr lang="ru-RU" smtClean="0"/>
              <a:pPr/>
              <a:t>22.01.2025</a:t>
            </a:fld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65810-A4AD-43BA-9A27-9C25643229BB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ABCEA6-0A76-435B-920D-F57ACEB628F2}" type="datetimeFigureOut">
              <a:rPr lang="ru-RU" smtClean="0"/>
              <a:pPr/>
              <a:t>22.01.2025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965810-A4AD-43BA-9A27-9C25643229BB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Рисунок 3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-109839"/>
            <a:ext cx="12255108" cy="6901863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520306" y="0"/>
            <a:ext cx="958183" cy="958183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228994" y="2343872"/>
            <a:ext cx="34395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400" b="0" i="0" u="none" strike="noStrike" kern="1200" cap="none" spc="0" normalizeH="0" baseline="0" noProof="0" dirty="0">
              <a:ln>
                <a:noFill/>
              </a:ln>
              <a:solidFill>
                <a:srgbClr val="35F5FF"/>
              </a:solidFill>
              <a:effectLst/>
              <a:uLnTx/>
              <a:uFillTx/>
              <a:latin typeface="Montserrat" pitchFamily="2" charset="0"/>
              <a:ea typeface="+mn-ea"/>
              <a:cs typeface="+mn-cs"/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5042" y="-45897"/>
            <a:ext cx="1070442" cy="1070442"/>
          </a:xfrm>
          <a:prstGeom prst="rect">
            <a:avLst/>
          </a:prstGeom>
        </p:spPr>
      </p:pic>
      <p:sp>
        <p:nvSpPr>
          <p:cNvPr id="2" name="Прямоугольник 1"/>
          <p:cNvSpPr/>
          <p:nvPr/>
        </p:nvSpPr>
        <p:spPr>
          <a:xfrm>
            <a:off x="1308847" y="1819853"/>
            <a:ext cx="1033630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ru-RU" sz="5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7897091" y="4998657"/>
            <a:ext cx="338051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0" name="Google Shape;93;p1"/>
          <p:cNvSpPr/>
          <p:nvPr/>
        </p:nvSpPr>
        <p:spPr>
          <a:xfrm>
            <a:off x="2141650" y="451523"/>
            <a:ext cx="7790400" cy="2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8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ДЕПАРТАМЕНТ ОБРАЗОВАНИЯ И НАУКИ ГОРОДА МОСКВЫ</a:t>
            </a:r>
            <a:br>
              <a:rPr lang="ru-RU" sz="18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ru-RU" sz="18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ГОСУДАРСТВЕННОЕ БЮДЖЕТНОЕ ПРОФЕССИОНАЛЬНОЕ</a:t>
            </a:r>
            <a:br>
              <a:rPr lang="ru-RU" sz="18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ru-RU" sz="18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ОБРАЗОВАТЕЛЬНОЕ УЧРЕЖДЕНИЕ ГОРОДА МОСКВЫ</a:t>
            </a:r>
            <a:br>
              <a:rPr lang="ru-RU" sz="18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ru-RU" sz="18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ru-RU" sz="1800" b="1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«ТЕХНОЛОГИЧЕСКИЙ КОЛЛЕДЖ № 34»</a:t>
            </a:r>
            <a:endParaRPr sz="1800" b="1" i="0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91;p1"/>
          <p:cNvSpPr/>
          <p:nvPr/>
        </p:nvSpPr>
        <p:spPr>
          <a:xfrm>
            <a:off x="927897" y="1854728"/>
            <a:ext cx="103362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ru-RU" sz="54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ДИПЛОМНЫЙ ПРОЕКТ</a:t>
            </a:r>
            <a:endParaRPr sz="54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94;p1"/>
          <p:cNvSpPr txBox="1"/>
          <p:nvPr/>
        </p:nvSpPr>
        <p:spPr>
          <a:xfrm>
            <a:off x="2234050" y="2778125"/>
            <a:ext cx="7605600" cy="821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18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на тему: Проектирование и разработка автоматизированной системы </a:t>
            </a:r>
            <a:r>
              <a:rPr lang="ru-RU" sz="1800" b="0" i="0" u="none" strike="noStrike" cap="none" dirty="0" smtClea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учёта компьютерных технологий и периферийных устройств</a:t>
            </a:r>
            <a:endParaRPr sz="1800" b="0" i="0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92;p1"/>
          <p:cNvSpPr/>
          <p:nvPr/>
        </p:nvSpPr>
        <p:spPr>
          <a:xfrm>
            <a:off x="7659100" y="4517100"/>
            <a:ext cx="4801800" cy="194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700" b="0" i="0" u="none" strike="noStrike" cap="none" dirty="0" smtClea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Выполнила студентка 4 </a:t>
            </a:r>
            <a:r>
              <a:rPr lang="ru-RU" sz="17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курса</a:t>
            </a:r>
            <a:endParaRPr sz="1700" b="0" i="0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700" b="0" i="0" u="none" strike="noStrike" cap="none" dirty="0" smtClea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Матвеева Екатерина Вадимовна</a:t>
            </a:r>
            <a:endParaRPr sz="1700" b="0" i="0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7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Специальность: 09.02.07 Информационные системы и программирование</a:t>
            </a:r>
            <a:endParaRPr sz="1700" b="0" i="0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7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Руководитель:  </a:t>
            </a:r>
            <a:r>
              <a:rPr lang="ru-RU" sz="17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Тютерев</a:t>
            </a:r>
            <a:r>
              <a:rPr lang="ru-RU" sz="17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Роман Юрьевич</a:t>
            </a:r>
            <a:endParaRPr sz="1700" b="0" i="0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95;p1"/>
          <p:cNvSpPr txBox="1"/>
          <p:nvPr/>
        </p:nvSpPr>
        <p:spPr>
          <a:xfrm>
            <a:off x="5373125" y="6319200"/>
            <a:ext cx="20625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ru-RU" sz="23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Москва, 2024</a:t>
            </a:r>
            <a:endParaRPr sz="23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606416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"/>
          <p:cNvSpPr/>
          <p:nvPr/>
        </p:nvSpPr>
        <p:spPr>
          <a:xfrm>
            <a:off x="0" y="0"/>
            <a:ext cx="4303500" cy="1911927"/>
          </a:xfrm>
          <a:prstGeom prst="rect">
            <a:avLst/>
          </a:prstGeom>
          <a:solidFill>
            <a:srgbClr val="080808">
              <a:alpha val="58431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2"/>
          <p:cNvSpPr txBox="1">
            <a:spLocks noGrp="1"/>
          </p:cNvSpPr>
          <p:nvPr>
            <p:ph type="title"/>
          </p:nvPr>
        </p:nvSpPr>
        <p:spPr>
          <a:xfrm>
            <a:off x="0" y="104094"/>
            <a:ext cx="4303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spcBef>
                <a:spcPts val="0"/>
              </a:spcBef>
              <a:buSzPts val="1800"/>
            </a:pPr>
            <a:r>
              <a:rPr lang="ru-RU" dirty="0" smtClea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Заключение</a:t>
            </a:r>
            <a:endParaRPr sz="4200" b="1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2"/>
          <p:cNvSpPr txBox="1"/>
          <p:nvPr/>
        </p:nvSpPr>
        <p:spPr>
          <a:xfrm>
            <a:off x="191192" y="2269374"/>
            <a:ext cx="11637819" cy="4255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rgbClr val="000000"/>
              </a:buClr>
              <a:buSzPts val="2800"/>
            </a:pPr>
            <a:r>
              <a:rPr lang="ru-RU" sz="20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В рамках данного дипломного проекта была успешно разработана информационная система </a:t>
            </a:r>
            <a:r>
              <a:rPr lang="ru-RU" sz="2000" dirty="0" smtClea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«</a:t>
            </a:r>
            <a:r>
              <a:rPr lang="ru-RU" sz="2000" dirty="0" err="1" smtClea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Эффорт</a:t>
            </a:r>
            <a:r>
              <a:rPr lang="ru-RU" sz="2000" dirty="0" smtClea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Групп" </a:t>
            </a:r>
            <a:r>
              <a:rPr lang="ru-RU" sz="20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и создана соответствующая база данных. Данная информационная система обеспечивает эффективное решение рутинных и однообразных задач, что позволяет минимизировать вероятность ошибок и улучшить доступность и обмен информацией. Все это в итоге ведет к более эффективному функционированию всей организации.</a:t>
            </a:r>
          </a:p>
          <a:p>
            <a:pPr lvl="0">
              <a:buClr>
                <a:srgbClr val="000000"/>
              </a:buClr>
              <a:buSzPts val="2800"/>
            </a:pPr>
            <a:r>
              <a:rPr lang="ru-RU" sz="20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В процессе выполнения данного дипломного проекта удалось достичь всех поставленных целей и выполнить перечисленные задачи.</a:t>
            </a:r>
            <a:endParaRPr sz="2000" b="0" i="0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16172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"/>
          <p:cNvSpPr/>
          <p:nvPr/>
        </p:nvSpPr>
        <p:spPr>
          <a:xfrm>
            <a:off x="0" y="0"/>
            <a:ext cx="4303500" cy="1911927"/>
          </a:xfrm>
          <a:prstGeom prst="rect">
            <a:avLst/>
          </a:prstGeom>
          <a:solidFill>
            <a:srgbClr val="080808">
              <a:alpha val="58431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2"/>
          <p:cNvSpPr txBox="1">
            <a:spLocks noGrp="1"/>
          </p:cNvSpPr>
          <p:nvPr>
            <p:ph type="title"/>
          </p:nvPr>
        </p:nvSpPr>
        <p:spPr>
          <a:xfrm>
            <a:off x="0" y="104094"/>
            <a:ext cx="4303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-RU" sz="4200" b="1" dirty="0" smtClea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Актуальность</a:t>
            </a:r>
            <a:endParaRPr sz="4200" b="1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2"/>
          <p:cNvSpPr txBox="1"/>
          <p:nvPr/>
        </p:nvSpPr>
        <p:spPr>
          <a:xfrm>
            <a:off x="191192" y="2269374"/>
            <a:ext cx="11637819" cy="4255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rgbClr val="000000"/>
              </a:buClr>
              <a:buSzPts val="2800"/>
            </a:pPr>
            <a:r>
              <a:rPr lang="ru-RU" sz="20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Разработка автоматизированной информационной системы необходима для:</a:t>
            </a:r>
          </a:p>
          <a:p>
            <a:pPr lvl="0">
              <a:buClr>
                <a:srgbClr val="000000"/>
              </a:buClr>
              <a:buSzPts val="2800"/>
            </a:pPr>
            <a:r>
              <a:rPr lang="ru-RU" sz="2000" dirty="0" smtClea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- Сокращения </a:t>
            </a:r>
            <a:r>
              <a:rPr lang="ru-RU" sz="20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времени на </a:t>
            </a:r>
            <a:r>
              <a:rPr lang="ru-RU" sz="2000" dirty="0" smtClea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обработку </a:t>
            </a:r>
            <a:r>
              <a:rPr lang="ru-RU" sz="20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запросов.</a:t>
            </a:r>
          </a:p>
          <a:p>
            <a:pPr lvl="0">
              <a:buClr>
                <a:srgbClr val="000000"/>
              </a:buClr>
              <a:buSzPts val="2800"/>
            </a:pPr>
            <a:r>
              <a:rPr lang="ru-RU" sz="2000" dirty="0" smtClea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- Оптимизации </a:t>
            </a:r>
            <a:r>
              <a:rPr lang="ru-RU" sz="20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ресурсов и повышения продуктивности.</a:t>
            </a:r>
          </a:p>
          <a:p>
            <a:pPr lvl="0">
              <a:buClr>
                <a:srgbClr val="000000"/>
              </a:buClr>
              <a:buSzPts val="2800"/>
            </a:pPr>
            <a:r>
              <a:rPr lang="ru-RU" sz="2000" dirty="0" smtClea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- Увеличения </a:t>
            </a:r>
            <a:r>
              <a:rPr lang="ru-RU" sz="20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КПД сотрудников через устранение рутинных задач.</a:t>
            </a:r>
          </a:p>
          <a:p>
            <a:pPr lvl="0">
              <a:buClr>
                <a:srgbClr val="000000"/>
              </a:buClr>
              <a:buSzPts val="2800"/>
            </a:pPr>
            <a:r>
              <a:rPr lang="ru-RU" sz="2000" dirty="0" smtClea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- Снижения </a:t>
            </a:r>
            <a:r>
              <a:rPr lang="ru-RU" sz="20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ошибок в расчетах и документах.</a:t>
            </a:r>
          </a:p>
          <a:p>
            <a:pPr lvl="0">
              <a:buClr>
                <a:srgbClr val="000000"/>
              </a:buClr>
              <a:buSzPts val="2800"/>
            </a:pPr>
            <a:r>
              <a:rPr lang="ru-RU" sz="2000" dirty="0" smtClea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- Улучшения </a:t>
            </a:r>
            <a:r>
              <a:rPr lang="ru-RU" sz="20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доступа к информации для координации работы.</a:t>
            </a:r>
          </a:p>
          <a:p>
            <a:pPr lvl="0">
              <a:buClr>
                <a:srgbClr val="000000"/>
              </a:buClr>
              <a:buSzPts val="2800"/>
            </a:pPr>
            <a:r>
              <a:rPr lang="ru-RU" sz="2000" dirty="0" smtClea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- Быстрой </a:t>
            </a:r>
            <a:r>
              <a:rPr lang="ru-RU" sz="20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адаптации к изменяющимся требованиям рынка.</a:t>
            </a:r>
          </a:p>
          <a:p>
            <a:pPr lvl="0">
              <a:buClr>
                <a:srgbClr val="000000"/>
              </a:buClr>
              <a:buSzPts val="2800"/>
            </a:pPr>
            <a:r>
              <a:rPr lang="ru-RU" sz="2000" dirty="0" smtClea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- Повышения </a:t>
            </a:r>
            <a:r>
              <a:rPr lang="ru-RU" sz="20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конкурентоспособности благодаря качественному обслуживанию</a:t>
            </a:r>
            <a:r>
              <a:rPr lang="ru-RU" sz="28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2800" b="0" i="0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191284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"/>
          <p:cNvSpPr/>
          <p:nvPr/>
        </p:nvSpPr>
        <p:spPr>
          <a:xfrm>
            <a:off x="0" y="0"/>
            <a:ext cx="4303500" cy="1911927"/>
          </a:xfrm>
          <a:prstGeom prst="rect">
            <a:avLst/>
          </a:prstGeom>
          <a:solidFill>
            <a:srgbClr val="080808">
              <a:alpha val="58431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2"/>
          <p:cNvSpPr txBox="1">
            <a:spLocks noGrp="1"/>
          </p:cNvSpPr>
          <p:nvPr>
            <p:ph type="title"/>
          </p:nvPr>
        </p:nvSpPr>
        <p:spPr>
          <a:xfrm>
            <a:off x="0" y="104094"/>
            <a:ext cx="4303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-RU" sz="4200" b="1" dirty="0" smtClea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Цель</a:t>
            </a:r>
            <a:endParaRPr sz="4200" b="1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2"/>
          <p:cNvSpPr txBox="1"/>
          <p:nvPr/>
        </p:nvSpPr>
        <p:spPr>
          <a:xfrm>
            <a:off x="191192" y="2269374"/>
            <a:ext cx="11637819" cy="4255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rgbClr val="000000"/>
              </a:buClr>
              <a:buSzPts val="2800"/>
            </a:pPr>
            <a:r>
              <a:rPr lang="ru-RU" sz="20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Цель разработки автоматизированной информационной системы (АИС) для ООО «</a:t>
            </a:r>
            <a:r>
              <a:rPr lang="ru-RU" sz="20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Эффорт</a:t>
            </a:r>
            <a:r>
              <a:rPr lang="ru-RU" sz="20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Групп» заключается в повышении </a:t>
            </a:r>
            <a:r>
              <a:rPr lang="ru-RU" sz="2000" dirty="0" smtClea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эффективности. Цель </a:t>
            </a:r>
            <a:r>
              <a:rPr lang="ru-RU" sz="20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разработки автоматизированной информационной системы (АИС) для ООО «</a:t>
            </a:r>
            <a:r>
              <a:rPr lang="ru-RU" sz="20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Эффорт</a:t>
            </a:r>
            <a:r>
              <a:rPr lang="ru-RU" sz="20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Групп» — повысить эффективность бизнес-процессов. Это включает ускорение обработки запросов, снижение ошибок за счет автоматизации и создание централизованной базы данных для улучшения взаимодействия между подразделениями</a:t>
            </a:r>
            <a:r>
              <a:rPr lang="ru-RU" sz="2000" dirty="0" smtClea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2800" b="0" i="0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889866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"/>
          <p:cNvSpPr/>
          <p:nvPr/>
        </p:nvSpPr>
        <p:spPr>
          <a:xfrm>
            <a:off x="0" y="0"/>
            <a:ext cx="4303500" cy="1911927"/>
          </a:xfrm>
          <a:prstGeom prst="rect">
            <a:avLst/>
          </a:prstGeom>
          <a:solidFill>
            <a:srgbClr val="080808">
              <a:alpha val="58431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2"/>
          <p:cNvSpPr txBox="1">
            <a:spLocks noGrp="1"/>
          </p:cNvSpPr>
          <p:nvPr>
            <p:ph type="title"/>
          </p:nvPr>
        </p:nvSpPr>
        <p:spPr>
          <a:xfrm>
            <a:off x="0" y="104094"/>
            <a:ext cx="4303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spcBef>
                <a:spcPts val="0"/>
              </a:spcBef>
              <a:buSzPts val="1800"/>
            </a:pPr>
            <a:r>
              <a:rPr lang="ru-RU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Задачи</a:t>
            </a:r>
            <a:endParaRPr sz="4200" b="1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2"/>
          <p:cNvSpPr txBox="1"/>
          <p:nvPr/>
        </p:nvSpPr>
        <p:spPr>
          <a:xfrm>
            <a:off x="191192" y="2269374"/>
            <a:ext cx="11637819" cy="4255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rgbClr val="000000"/>
              </a:buClr>
              <a:buSzPts val="2800"/>
            </a:pPr>
            <a:r>
              <a:rPr lang="ru-RU" sz="20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Задачи разработки АИС для ООО «</a:t>
            </a:r>
            <a:r>
              <a:rPr lang="ru-RU" sz="20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Эффорт</a:t>
            </a:r>
            <a:r>
              <a:rPr lang="ru-RU" sz="20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Групп»:</a:t>
            </a:r>
          </a:p>
          <a:p>
            <a:pPr lvl="0">
              <a:buClr>
                <a:srgbClr val="000000"/>
              </a:buClr>
              <a:buSzPts val="2800"/>
            </a:pPr>
            <a:r>
              <a:rPr lang="ru-RU" sz="2000" dirty="0" smtClea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- Автоматизация </a:t>
            </a:r>
            <a:r>
              <a:rPr lang="ru-RU" sz="20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запросов: создать интерфейс для подачи и </a:t>
            </a:r>
            <a:r>
              <a:rPr lang="ru-RU" sz="2000" dirty="0" smtClea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отслеживания запросов.</a:t>
            </a:r>
            <a:endParaRPr lang="ru-RU" sz="20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>
              <a:buClr>
                <a:srgbClr val="000000"/>
              </a:buClr>
              <a:buSzPts val="2800"/>
            </a:pPr>
            <a:r>
              <a:rPr lang="ru-RU" sz="2000" dirty="0" smtClea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- Снижение </a:t>
            </a:r>
            <a:r>
              <a:rPr lang="ru-RU" sz="20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ручного ввода: внедрить автоматическое </a:t>
            </a:r>
            <a:r>
              <a:rPr lang="ru-RU" sz="2000" dirty="0" smtClea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внесение данных.</a:t>
            </a:r>
            <a:endParaRPr lang="ru-RU" sz="20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>
              <a:buClr>
                <a:srgbClr val="000000"/>
              </a:buClr>
              <a:buSzPts val="2800"/>
            </a:pPr>
            <a:r>
              <a:rPr lang="ru-RU" sz="2000" dirty="0" smtClea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- Оптимизация </a:t>
            </a:r>
            <a:r>
              <a:rPr lang="ru-RU" sz="20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документооборота: реализовать электронный </a:t>
            </a:r>
            <a:r>
              <a:rPr lang="ru-RU" sz="2000" dirty="0" smtClea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документооборот </a:t>
            </a:r>
            <a:r>
              <a:rPr lang="ru-RU" sz="20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и хранение документов</a:t>
            </a:r>
            <a:r>
              <a:rPr lang="ru-RU" sz="2000" dirty="0" smtClea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lang="ru-RU" sz="20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>
              <a:buClr>
                <a:srgbClr val="000000"/>
              </a:buClr>
              <a:buSzPts val="2800"/>
            </a:pPr>
            <a:r>
              <a:rPr lang="ru-RU" sz="2000" dirty="0" smtClea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- Централизованная </a:t>
            </a:r>
            <a:r>
              <a:rPr lang="ru-RU" sz="20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база данных: создать единую базу данных с управлением доступом</a:t>
            </a:r>
            <a:r>
              <a:rPr lang="ru-RU" sz="2000" dirty="0" smtClea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lang="ru-RU" sz="20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>
              <a:buClr>
                <a:srgbClr val="000000"/>
              </a:buClr>
              <a:buSzPts val="2800"/>
            </a:pPr>
            <a:r>
              <a:rPr lang="ru-RU" sz="2000" dirty="0" smtClea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- Отчетность </a:t>
            </a:r>
            <a:r>
              <a:rPr lang="ru-RU" sz="20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и анализ: разработать инструменты для финансового мониторинга и прогнозирования</a:t>
            </a:r>
            <a:r>
              <a:rPr lang="ru-RU" sz="2000" dirty="0" smtClea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lang="ru-RU" sz="20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>
              <a:buClr>
                <a:srgbClr val="000000"/>
              </a:buClr>
              <a:buSzPts val="2800"/>
            </a:pPr>
            <a:r>
              <a:rPr lang="ru-RU" sz="2000" dirty="0" smtClea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- Взаимодействие </a:t>
            </a:r>
            <a:r>
              <a:rPr lang="ru-RU" sz="20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подразделений: улучшить обмен информацией и совместную работу</a:t>
            </a:r>
            <a:r>
              <a:rPr lang="ru-RU" sz="2000" dirty="0" smtClea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lang="ru-RU" sz="20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>
              <a:buClr>
                <a:srgbClr val="000000"/>
              </a:buClr>
              <a:buSzPts val="2800"/>
            </a:pPr>
            <a:r>
              <a:rPr lang="ru-RU" sz="2000" dirty="0" smtClea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- Обучение </a:t>
            </a:r>
            <a:r>
              <a:rPr lang="ru-RU" sz="20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пользователей: провести тренинги и обеспечить поддержку пользователей. </a:t>
            </a:r>
            <a:endParaRPr sz="2800" b="0" i="0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16826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"/>
          <p:cNvSpPr/>
          <p:nvPr/>
        </p:nvSpPr>
        <p:spPr>
          <a:xfrm>
            <a:off x="0" y="0"/>
            <a:ext cx="4303500" cy="1911927"/>
          </a:xfrm>
          <a:prstGeom prst="rect">
            <a:avLst/>
          </a:prstGeom>
          <a:solidFill>
            <a:srgbClr val="080808">
              <a:alpha val="58431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2"/>
          <p:cNvSpPr txBox="1">
            <a:spLocks noGrp="1"/>
          </p:cNvSpPr>
          <p:nvPr>
            <p:ph type="title"/>
          </p:nvPr>
        </p:nvSpPr>
        <p:spPr>
          <a:xfrm>
            <a:off x="0" y="104094"/>
            <a:ext cx="4303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spcBef>
                <a:spcPts val="0"/>
              </a:spcBef>
              <a:buSzPts val="1800"/>
            </a:pPr>
            <a:r>
              <a:rPr lang="ru-RU" dirty="0" smtClea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Об </a:t>
            </a:r>
            <a:r>
              <a:rPr lang="ru-RU" dirty="0" err="1" smtClea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Эффорт</a:t>
            </a:r>
            <a:r>
              <a:rPr lang="ru-RU" dirty="0" smtClea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Групп</a:t>
            </a:r>
            <a:endParaRPr sz="4200" b="1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2"/>
          <p:cNvSpPr txBox="1"/>
          <p:nvPr/>
        </p:nvSpPr>
        <p:spPr>
          <a:xfrm>
            <a:off x="191192" y="2269374"/>
            <a:ext cx="11637819" cy="4255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rgbClr val="000000"/>
              </a:buClr>
              <a:buSzPts val="2800"/>
            </a:pPr>
            <a:r>
              <a:rPr lang="ru-RU" sz="20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ООО «ЭФФОРТ ГРУПП» — дистрибьюторская компания, специализирующаяся на системах видеонаблюдения и системах безопасности. Компания предоставляет широкий ассортимент оборудования и решений для обеспечения безопасности объектов. Она является частью группы ИТ-компаний </a:t>
            </a:r>
            <a:r>
              <a:rPr lang="ru-RU" sz="20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Safe</a:t>
            </a:r>
            <a:r>
              <a:rPr lang="ru-RU" sz="20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ru-RU" sz="20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Logic</a:t>
            </a:r>
            <a:r>
              <a:rPr lang="ru-RU" sz="20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, что позволяет ей интегрировать новейшие технологии и разработки в свою продукцию. «ЭФФОРТ ГРУПП» предлагает услуги как для бизнеса, так и для частных клиентов, обеспечивая качественную поддержку и профессиональное консультирование по выбору решений в области безопасности.</a:t>
            </a:r>
            <a:endParaRPr sz="2800" b="0" i="0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176683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"/>
          <p:cNvSpPr/>
          <p:nvPr/>
        </p:nvSpPr>
        <p:spPr>
          <a:xfrm>
            <a:off x="0" y="0"/>
            <a:ext cx="4303500" cy="1911927"/>
          </a:xfrm>
          <a:prstGeom prst="rect">
            <a:avLst/>
          </a:prstGeom>
          <a:solidFill>
            <a:srgbClr val="080808">
              <a:alpha val="58431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2"/>
          <p:cNvSpPr txBox="1">
            <a:spLocks noGrp="1"/>
          </p:cNvSpPr>
          <p:nvPr>
            <p:ph type="title"/>
          </p:nvPr>
        </p:nvSpPr>
        <p:spPr>
          <a:xfrm>
            <a:off x="0" y="104094"/>
            <a:ext cx="4303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spcBef>
                <a:spcPts val="0"/>
              </a:spcBef>
              <a:buSzPts val="1800"/>
            </a:pPr>
            <a:r>
              <a:rPr lang="en-US" dirty="0" smtClea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IDEF-0 </a:t>
            </a:r>
            <a:r>
              <a:rPr lang="ru-RU" dirty="0" smtClea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до внедрения</a:t>
            </a:r>
            <a:endParaRPr sz="4200" b="1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2"/>
          <p:cNvSpPr txBox="1"/>
          <p:nvPr/>
        </p:nvSpPr>
        <p:spPr>
          <a:xfrm>
            <a:off x="191192" y="2269374"/>
            <a:ext cx="11637819" cy="4255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rgbClr val="000000"/>
              </a:buClr>
              <a:buSzPts val="2800"/>
            </a:pPr>
            <a:endParaRPr sz="2800" b="0" i="0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Рисунок 4" descr="C:\Users\user\Downloads\IDEF-0.jp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3500" y="1911927"/>
            <a:ext cx="7355100" cy="470500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783368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"/>
          <p:cNvSpPr/>
          <p:nvPr/>
        </p:nvSpPr>
        <p:spPr>
          <a:xfrm>
            <a:off x="0" y="0"/>
            <a:ext cx="4303500" cy="1911927"/>
          </a:xfrm>
          <a:prstGeom prst="rect">
            <a:avLst/>
          </a:prstGeom>
          <a:solidFill>
            <a:srgbClr val="080808">
              <a:alpha val="58431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2"/>
          <p:cNvSpPr txBox="1">
            <a:spLocks noGrp="1"/>
          </p:cNvSpPr>
          <p:nvPr>
            <p:ph type="title"/>
          </p:nvPr>
        </p:nvSpPr>
        <p:spPr>
          <a:xfrm>
            <a:off x="0" y="104094"/>
            <a:ext cx="4303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spcBef>
                <a:spcPts val="0"/>
              </a:spcBef>
              <a:buSzPts val="1800"/>
            </a:pPr>
            <a:r>
              <a:rPr lang="en-US" dirty="0" smtClea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IDEF-0 </a:t>
            </a:r>
            <a:r>
              <a:rPr lang="ru-RU" dirty="0" smtClea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после внедрения</a:t>
            </a:r>
            <a:endParaRPr sz="4200" b="1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2"/>
          <p:cNvSpPr txBox="1"/>
          <p:nvPr/>
        </p:nvSpPr>
        <p:spPr>
          <a:xfrm>
            <a:off x="191192" y="2269374"/>
            <a:ext cx="11637819" cy="4255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rgbClr val="000000"/>
              </a:buClr>
              <a:buSzPts val="2800"/>
            </a:pPr>
            <a:endParaRPr sz="2800" b="0" i="0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Рисунок 4" descr="C:\Users\user\Downloads\IDEF-0.jp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3500" y="1911927"/>
            <a:ext cx="7384847" cy="459817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777093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"/>
          <p:cNvSpPr/>
          <p:nvPr/>
        </p:nvSpPr>
        <p:spPr>
          <a:xfrm>
            <a:off x="0" y="0"/>
            <a:ext cx="4303500" cy="1911927"/>
          </a:xfrm>
          <a:prstGeom prst="rect">
            <a:avLst/>
          </a:prstGeom>
          <a:solidFill>
            <a:srgbClr val="080808">
              <a:alpha val="58431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2"/>
          <p:cNvSpPr txBox="1">
            <a:spLocks noGrp="1"/>
          </p:cNvSpPr>
          <p:nvPr>
            <p:ph type="title"/>
          </p:nvPr>
        </p:nvSpPr>
        <p:spPr>
          <a:xfrm>
            <a:off x="0" y="104094"/>
            <a:ext cx="4303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spcBef>
                <a:spcPts val="0"/>
              </a:spcBef>
              <a:buSzPts val="1800"/>
            </a:pPr>
            <a:r>
              <a:rPr lang="ru-RU" dirty="0" smtClea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Сценарий диалогов</a:t>
            </a:r>
            <a:endParaRPr sz="4200" b="1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2"/>
          <p:cNvSpPr txBox="1"/>
          <p:nvPr/>
        </p:nvSpPr>
        <p:spPr>
          <a:xfrm>
            <a:off x="191192" y="2269374"/>
            <a:ext cx="11637819" cy="4255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rgbClr val="000000"/>
              </a:buClr>
              <a:buSzPts val="2800"/>
            </a:pPr>
            <a:endParaRPr sz="2800" b="0" i="0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51" name="Picture 3" descr="СценарийДиалогов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224" y="2016020"/>
            <a:ext cx="11763251" cy="3711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274166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"/>
          <p:cNvSpPr/>
          <p:nvPr/>
        </p:nvSpPr>
        <p:spPr>
          <a:xfrm>
            <a:off x="0" y="0"/>
            <a:ext cx="4303500" cy="1911927"/>
          </a:xfrm>
          <a:prstGeom prst="rect">
            <a:avLst/>
          </a:prstGeom>
          <a:solidFill>
            <a:srgbClr val="080808">
              <a:alpha val="58431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2"/>
          <p:cNvSpPr txBox="1">
            <a:spLocks noGrp="1"/>
          </p:cNvSpPr>
          <p:nvPr>
            <p:ph type="title"/>
          </p:nvPr>
        </p:nvSpPr>
        <p:spPr>
          <a:xfrm>
            <a:off x="0" y="104094"/>
            <a:ext cx="4303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spcBef>
                <a:spcPts val="0"/>
              </a:spcBef>
              <a:buSzPts val="1800"/>
            </a:pPr>
            <a:r>
              <a:rPr lang="ru-RU" dirty="0" smtClea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Окно Авторизации</a:t>
            </a:r>
            <a:endParaRPr sz="4200" b="1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2"/>
          <p:cNvSpPr txBox="1"/>
          <p:nvPr/>
        </p:nvSpPr>
        <p:spPr>
          <a:xfrm>
            <a:off x="191192" y="2269374"/>
            <a:ext cx="11637819" cy="4255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rgbClr val="000000"/>
              </a:buClr>
              <a:buSzPts val="2800"/>
            </a:pPr>
            <a:endParaRPr sz="2800" b="0" i="0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3500" y="1911927"/>
            <a:ext cx="6898829" cy="4699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804474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7626</TotalTime>
  <Words>450</Words>
  <Application>Microsoft Office PowerPoint</Application>
  <PresentationFormat>Широкоэкранный</PresentationFormat>
  <Paragraphs>46</Paragraphs>
  <Slides>10</Slides>
  <Notes>9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6" baseType="lpstr">
      <vt:lpstr>Calibri</vt:lpstr>
      <vt:lpstr>Montserrat</vt:lpstr>
      <vt:lpstr>Calibri Light</vt:lpstr>
      <vt:lpstr>Arial</vt:lpstr>
      <vt:lpstr>Times New Roman</vt:lpstr>
      <vt:lpstr>Тема Office</vt:lpstr>
      <vt:lpstr>Презентация PowerPoint</vt:lpstr>
      <vt:lpstr>Актуальность</vt:lpstr>
      <vt:lpstr>Цель</vt:lpstr>
      <vt:lpstr>Задачи</vt:lpstr>
      <vt:lpstr>Об Эффорт Групп</vt:lpstr>
      <vt:lpstr>IDEF-0 до внедрения</vt:lpstr>
      <vt:lpstr>IDEF-0 после внедрения</vt:lpstr>
      <vt:lpstr>Сценарий диалогов</vt:lpstr>
      <vt:lpstr>Окно Авторизации</vt:lpstr>
      <vt:lpstr>Заключение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Елена Муравьева</dc:creator>
  <cp:lastModifiedBy>STUDENT</cp:lastModifiedBy>
  <cp:revision>340</cp:revision>
  <dcterms:created xsi:type="dcterms:W3CDTF">2022-03-12T21:25:00Z</dcterms:created>
  <dcterms:modified xsi:type="dcterms:W3CDTF">2025-01-22T12:39:10Z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CD6F9B62EA6440D6A32BFD1B614DA715_13</vt:lpwstr>
  </property>
  <property fmtid="{D5CDD505-2E9C-101B-9397-08002B2CF9AE}" pid="3" name="KSOProductBuildVer">
    <vt:lpwstr>1049-12.2.0.13431</vt:lpwstr>
  </property>
</Properties>
</file>